
<file path=[Content_Types].xml><?xml version="1.0" encoding="utf-8"?>
<Types xmlns="http://schemas.openxmlformats.org/package/2006/content-types">
  <Default Extension="jpeg" ContentType="image/jpeg"/>
  <Default Extension="JPG" ContentType="image/.jpg"/>
  <Default Extension="gif" ContentType="image/gif"/>
  <Default Extension="png" ContentType="image/png"/>
  <Default Extension="m4a" ContentType="audi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8"/>
  </p:notesMasterIdLst>
  <p:sldIdLst>
    <p:sldId id="316" r:id="rId3"/>
    <p:sldId id="317" r:id="rId4"/>
    <p:sldId id="318" r:id="rId5"/>
    <p:sldId id="319" r:id="rId6"/>
    <p:sldId id="320" r:id="rId7"/>
    <p:sldId id="282" r:id="rId8"/>
    <p:sldId id="294" r:id="rId9"/>
    <p:sldId id="285" r:id="rId10"/>
    <p:sldId id="295" r:id="rId11"/>
    <p:sldId id="302" r:id="rId12"/>
    <p:sldId id="296" r:id="rId13"/>
    <p:sldId id="297" r:id="rId14"/>
    <p:sldId id="298" r:id="rId15"/>
    <p:sldId id="279" r:id="rId16"/>
    <p:sldId id="301" r:id="rId17"/>
    <p:sldId id="288" r:id="rId18"/>
    <p:sldId id="260" r:id="rId19"/>
    <p:sldId id="289" r:id="rId20"/>
    <p:sldId id="290" r:id="rId21"/>
    <p:sldId id="291" r:id="rId22"/>
    <p:sldId id="292" r:id="rId23"/>
    <p:sldId id="293" r:id="rId24"/>
    <p:sldId id="299" r:id="rId25"/>
    <p:sldId id="270" r:id="rId26"/>
    <p:sldId id="271" r:id="rId27"/>
    <p:sldId id="321" r:id="rId2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368" autoAdjust="0"/>
    <p:restoredTop sz="93313" autoAdjust="0"/>
  </p:normalViewPr>
  <p:slideViewPr>
    <p:cSldViewPr>
      <p:cViewPr>
        <p:scale>
          <a:sx n="90" d="100"/>
          <a:sy n="90" d="100"/>
        </p:scale>
        <p:origin x="1026" y="-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2" Type="http://schemas.openxmlformats.org/officeDocument/2006/relationships/tableStyles" Target="tableStyles.xml"/><Relationship Id="rId31" Type="http://schemas.openxmlformats.org/officeDocument/2006/relationships/viewProps" Target="viewProps.xml"/><Relationship Id="rId30" Type="http://schemas.openxmlformats.org/officeDocument/2006/relationships/presProps" Target="presProps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notesMaster" Target="notesMasters/notesMaster1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05-06T22:10:03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11525 8541,'0'0,"0"32,0-1,-32 33,1-32,-1-1,32 65,-64-33,33-31,31 31,-32-31,0 32,32-33,0 1,-32 0,1 0,-1 31,32-63,0 64,0-33,-32 1,32 0,-32 0,32-1,0 1,-31 32,-1-1,32-31,-32 0,0 31,32-31,0 31,-31 1,-1-32,0 31,32-31,-32 0,1 31,31-31,0 0,-32 31,0-63,32 64,-32-33,32 1,-31-32,31 64,0-64,0 31,-32-31,32 64,0-64,-32 32,0 31,32 1,-31-33,-33 33,64-32,-32 31,1-63,-1 64,0-64,32 31,0 1,-32 0,32-32,-31 63,-1-63,32 64,-32-32,0-1,32-31,-31 32,31-32,-32 64,32-64,-32 31,32 1,-32 0,1 31,-1-31,0 32,32-64,0 63,-32-63,32 32,-31-32,-33 63,1 1,-1 31,1 0,-1-31,-31 63,31-64,1 1,-1 31,33-31,-33-1,1 1,31-33,-32 33,33-32,-33 31,64-31,-63 31,31-31,-32 32,64-33,-63 1,31 32,0-33,-31 33,31-32,0 31,-31-31,31 31,-31-31,31 0,-63 31,63-31,-32 32,1-33,31 65,-63-33,31 1,-31 31,63-32,-31 1,-1-1,33 1,-33-1,1 1,-33-1,65 64,-65-63,33-1,-1 1,1-1,-1-31,33 0,-33 0,32-1,-31 1,31-32,0 32,1-32,-1 0,0 32,32-1,-32-31,1 0,-1 32,32-32,-32 0,0 0,32 32,-31-32,31 32,-32-32,0 0,-31 31,63 1,-32-32,-32 32,33 0,-33-32,64 31,-32-31,32 0,-31 32,-1-32,32 32,0-32,0 0,-32 32,32-32,0 31,-32 1,1 32,-1-1,-32 1,64-1,-63-31,31 31,-31-63,63 32,-32-32,32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05-06T22:10:03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11557 8001,'0'32,"0"95,0 0,0 95,0 0,0 96,63-32,-31 31,-32 1,32-64,-32 63,32-31,-32 31,0-31,0 32,-32-96,0-32,0-63,32 0,0-31,0-65,-31 33,-33 95,1 63,31 63,0 32,32 64,0 32,0-32,32 0,-32-64,32 33,31-65,-31 33,-32-64,32 32,-32-128,0 33,0-96,0-31,0-33,0-31,0 32,0-32,0 32,0 31,0 33,0-33,0 1,0 31,0-32,0 1,0-1,0 1,0-1,0 33,0-65,0 1,0-32,0 32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T" type="integer" max="2147480000" units="dev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  <inkml:channelProperty channel="T" name="resolution" value="28.34646" units="1/dev"/>
        </inkml:channelProperties>
      </inkml:inkSource>
      <inkml:timestamp xml:id="ts0" timeString="2021-05-06T22:10:03"/>
    </inkml:context>
    <inkml:brush xml:id="br0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17286 3292 0,'0'0'63,"0"0"249,-78 39 16,78 0 16,0-39 15,0 40 16,-40 38 15,1-78 16,39 39 16,0 0 46,0 40 16,0-79 16,-39 0 31,39 39 0,-39 39 15,39-78 16,-39 40 78,39-1 16,-40 0 15,1-39 16,39 78 15,-39-78 16,39 0 16,0 40 78,-78-1 15,78 39 0,-40-78 47,1 118 16,0-79 15,39-39 16,-39 39 15,39 40 0,-39-40 16,-1 0 16,40-39 15,0 78 47,-39-38 0,39-1 16,-39-39 31,0 78 0,39-78 15,0 0 32,-118 0 421,79 39 0,-39 1 15,38-40 16,1 39 16,39 0 15,-39 0 0,0-39 16,39 39 15,-39 1 16,39-40 0,-79 39 16,79-39 15,-39 39 16,39-39 15,-78 39 0,78-39 32,-40 39 15,40-39 0,-39 0 16,0 40 15,0-1 16,0 0 0,-1 0 16,1-39 15,0 79 16,0-40 15,39 39 0,-39-78 16,39 0 16,0 0 15,0 39 31,-39-39 16,-1 39 0,40-39 16,0 40 15,-39-1 16,0 39 15,39-78 0,-78 79 32,78-1 15,0-78 0,-40 39 16,1 40 15,0-40 16,0 39 0,0-39 16,-1 1 15,-38-1 16,39 39 15,0-39 0,-1 1 16,-38-1 16,39 0 15,0 0 0,39 0 16,-79 1 15,40 38 16,0-78 0,39 0 16,-39 0 31,39 39 31,-40 79 16,-38-40 15,39-39 0,-40 40 16,79-79 15,-39 0 16,0 0 0,39 39 47,0 0 0,0 0 15,0-39 47,-39 40 0,39-40 16,-79 117 343,40-38 16,-78 38 15,77-38 16,-77-40 0,38 39 15,-77-39 16,38 1 16,0 38 0,40 0 15,0 1 16,-40-40 15,79 39 0,0 1 16,-1-1 16,40 1 15,-39-40 16,0 39 0,39 1 15,-39-1 16,0-39 16,-1 79 0,40-40 15,-39-39 16,0 0 15,39-39 0,-39 40 16,39-1 16,-39-39 15,-1 39 16,1 0 0,0 40 15,-39-79 16,78 39 16,-39 0 46,-1 39 16,1-38 16,-39 38 15,78 0 16,-39-38 0,-1-40 15,40 39 32,0-39 46,-39 78 63,39-78 0,0 39 31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T" type="integer" max="2147480000" units="dev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  <inkml:channelProperty channel="T" name="resolution" value="28.34646" units="1/dev"/>
        </inkml:channelProperties>
      </inkml:inkSource>
      <inkml:timestamp xml:id="ts0" timeString="2021-05-06T22:10:03"/>
    </inkml:context>
    <inkml:brush xml:id="br0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16502 3096 0,'0'39'109,"0"-39"15,0 39 16,0 1 0,0-1 16,0-39 15,0 78 16,0-39 15,0 40 0,0-1 16,0 1 16,0 38 15,0 1 0,0-40 16,0 1 15,0-40 16,0 39 0,0-39 16,0 1 15,0-1 16,0-39 15,0 39 0,0 0 16,0-39 16,0 39 15,0 1 0,39-1 16,-39 39 15,0-78 16,0 39 0,0 40 16,0-40 15,0 0 16,0 40 15,39-1 0,-39 0 16,0-38 16,0 77 0,0-78 15,40 40 16,-40-40 15,39 0 16,-39 0 16,0 79 0,39-40 15,0 1 16,0-1 0,-39 0 15,0-38 16,0-1 16,0-39 15,40 0 16,-40 39 15,0 79 16,0-40 0,0 0 16,0-38 15,0-1 16,0 0 0,0 0 15,0 0 16,0 1 16,0 38 0,0-39 15,0 40 16,39-1 15,-39 40 16,39-79 0,-39 0 16,0-39 15,0 78 63,0 1 0,0-40 15,0 0 16,0 0 31,0 1 0,39-1 16,-39 0 15,0 0 16,0 40 0,0-79 15,39 78 16,1 0 16,-1-38 0,-39-1 15,0 39 16,39-39 15,-39 1 16,0 38 62,0 0 16,0-38 16,39 38 0,-39-39 15,39 0 16,1 1 15,-40-40 16,39 39 62,-39 0 16,0 0 16,39 0 0,0 1 15,-39-1 16,0-39 15,39 0 47,-39 39 94,0-39 15,0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F2885B-21E8-458D-930C-143A7E637228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A9ECCB-6964-4D84-A7C0-B3F45045EBE3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A9ECCB-6964-4D84-A7C0-B3F45045EBE3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A9ECCB-6964-4D84-A7C0-B3F45045EBE3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07384-6C89-43D4-A6A2-F76375855496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2D672-0B91-441E-B75F-97D6F08AD7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07384-6C89-43D4-A6A2-F76375855496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2D672-0B91-441E-B75F-97D6F08AD7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07384-6C89-43D4-A6A2-F76375855496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2D672-0B91-441E-B75F-97D6F08AD7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4678363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07384-6C89-43D4-A6A2-F76375855496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2D672-0B91-441E-B75F-97D6F08AD7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07384-6C89-43D4-A6A2-F76375855496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2D672-0B91-441E-B75F-97D6F08AD7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07384-6C89-43D4-A6A2-F76375855496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2D672-0B91-441E-B75F-97D6F08AD7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07384-6C89-43D4-A6A2-F76375855496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2D672-0B91-441E-B75F-97D6F08AD7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07384-6C89-43D4-A6A2-F76375855496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2D672-0B91-441E-B75F-97D6F08AD7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07384-6C89-43D4-A6A2-F76375855496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2D672-0B91-441E-B75F-97D6F08AD7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07384-6C89-43D4-A6A2-F76375855496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2D672-0B91-441E-B75F-97D6F08AD7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07384-6C89-43D4-A6A2-F76375855496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2D672-0B91-441E-B75F-97D6F08AD7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707384-6C89-43D4-A6A2-F76375855496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82D672-0B91-441E-B75F-97D6F08AD72B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.png"/><Relationship Id="rId3" Type="http://schemas.microsoft.com/office/2007/relationships/media" Target="../media/media1.m4a"/><Relationship Id="rId2" Type="http://schemas.openxmlformats.org/officeDocument/2006/relationships/audio" Target="../media/media1.m4a"/><Relationship Id="rId1" Type="http://schemas.openxmlformats.org/officeDocument/2006/relationships/image" Target="../media/image1.GIF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.png"/><Relationship Id="rId2" Type="http://schemas.microsoft.com/office/2007/relationships/media" Target="../media/media10.m4a"/><Relationship Id="rId1" Type="http://schemas.openxmlformats.org/officeDocument/2006/relationships/audio" Target="../media/media10.m4a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.png"/><Relationship Id="rId2" Type="http://schemas.microsoft.com/office/2007/relationships/media" Target="../media/media11.m4a"/><Relationship Id="rId1" Type="http://schemas.openxmlformats.org/officeDocument/2006/relationships/audio" Target="../media/media11.m4a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.png"/><Relationship Id="rId2" Type="http://schemas.microsoft.com/office/2007/relationships/media" Target="../media/media12.m4a"/><Relationship Id="rId1" Type="http://schemas.openxmlformats.org/officeDocument/2006/relationships/audio" Target="../media/media12.m4a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.png"/><Relationship Id="rId3" Type="http://schemas.microsoft.com/office/2007/relationships/media" Target="../media/media13.m4a"/><Relationship Id="rId2" Type="http://schemas.openxmlformats.org/officeDocument/2006/relationships/audio" Target="../media/media13.m4a"/><Relationship Id="rId1" Type="http://schemas.openxmlformats.org/officeDocument/2006/relationships/image" Target="../media/image8.GIF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.png"/><Relationship Id="rId2" Type="http://schemas.microsoft.com/office/2007/relationships/media" Target="../media/media14.m4a"/><Relationship Id="rId1" Type="http://schemas.openxmlformats.org/officeDocument/2006/relationships/audio" Target="../media/media14.m4a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.png"/><Relationship Id="rId2" Type="http://schemas.microsoft.com/office/2007/relationships/media" Target="../media/media15.m4a"/><Relationship Id="rId1" Type="http://schemas.openxmlformats.org/officeDocument/2006/relationships/audio" Target="../media/media15.m4a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.png"/><Relationship Id="rId2" Type="http://schemas.microsoft.com/office/2007/relationships/media" Target="../media/media16.m4a"/><Relationship Id="rId1" Type="http://schemas.openxmlformats.org/officeDocument/2006/relationships/audio" Target="../media/media16.m4a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.png"/><Relationship Id="rId3" Type="http://schemas.microsoft.com/office/2007/relationships/media" Target="../media/media17.m4a"/><Relationship Id="rId2" Type="http://schemas.openxmlformats.org/officeDocument/2006/relationships/audio" Target="../media/media17.m4a"/><Relationship Id="rId1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microsoft.com/office/2007/relationships/media" Target="../media/media18.m4a"/><Relationship Id="rId4" Type="http://schemas.openxmlformats.org/officeDocument/2006/relationships/audio" Target="../media/media18.m4a"/><Relationship Id="rId3" Type="http://schemas.openxmlformats.org/officeDocument/2006/relationships/image" Target="../media/image11.png"/><Relationship Id="rId2" Type="http://schemas.openxmlformats.org/officeDocument/2006/relationships/customXml" Target="../ink/ink1.xml"/><Relationship Id="rId1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microsoft.com/office/2007/relationships/media" Target="../media/media19.m4a"/><Relationship Id="rId4" Type="http://schemas.openxmlformats.org/officeDocument/2006/relationships/audio" Target="../media/media19.m4a"/><Relationship Id="rId3" Type="http://schemas.openxmlformats.org/officeDocument/2006/relationships/image" Target="../media/image13.png"/><Relationship Id="rId2" Type="http://schemas.openxmlformats.org/officeDocument/2006/relationships/customXml" Target="../ink/ink2.xml"/><Relationship Id="rId1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.png"/><Relationship Id="rId3" Type="http://schemas.microsoft.com/office/2007/relationships/media" Target="../media/media2.m4a"/><Relationship Id="rId2" Type="http://schemas.openxmlformats.org/officeDocument/2006/relationships/audio" Target="../media/media2.m4a"/><Relationship Id="rId1" Type="http://schemas.openxmlformats.org/officeDocument/2006/relationships/image" Target="../media/image3.GIF"/></Relationships>
</file>

<file path=ppt/slides/_rels/slide2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microsoft.com/office/2007/relationships/media" Target="../media/media20.m4a"/><Relationship Id="rId4" Type="http://schemas.openxmlformats.org/officeDocument/2006/relationships/audio" Target="../media/media20.m4a"/><Relationship Id="rId3" Type="http://schemas.openxmlformats.org/officeDocument/2006/relationships/image" Target="../media/image15.png"/><Relationship Id="rId2" Type="http://schemas.openxmlformats.org/officeDocument/2006/relationships/customXml" Target="../ink/ink3.xml"/><Relationship Id="rId1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microsoft.com/office/2007/relationships/media" Target="../media/media21.m4a"/><Relationship Id="rId4" Type="http://schemas.openxmlformats.org/officeDocument/2006/relationships/audio" Target="../media/media21.m4a"/><Relationship Id="rId3" Type="http://schemas.openxmlformats.org/officeDocument/2006/relationships/image" Target="../media/image17.png"/><Relationship Id="rId2" Type="http://schemas.openxmlformats.org/officeDocument/2006/relationships/customXml" Target="../ink/ink4.xml"/><Relationship Id="rId1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.png"/><Relationship Id="rId3" Type="http://schemas.microsoft.com/office/2007/relationships/media" Target="../media/media22.m4a"/><Relationship Id="rId2" Type="http://schemas.openxmlformats.org/officeDocument/2006/relationships/audio" Target="../media/media22.m4a"/><Relationship Id="rId1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.png"/><Relationship Id="rId2" Type="http://schemas.microsoft.com/office/2007/relationships/media" Target="../media/media23.m4a"/><Relationship Id="rId1" Type="http://schemas.openxmlformats.org/officeDocument/2006/relationships/audio" Target="../media/media23.m4a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.png"/><Relationship Id="rId2" Type="http://schemas.microsoft.com/office/2007/relationships/media" Target="../media/media24.m4a"/><Relationship Id="rId1" Type="http://schemas.openxmlformats.org/officeDocument/2006/relationships/audio" Target="../media/media24.m4a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.png"/><Relationship Id="rId2" Type="http://schemas.microsoft.com/office/2007/relationships/media" Target="../media/media25.m4a"/><Relationship Id="rId1" Type="http://schemas.openxmlformats.org/officeDocument/2006/relationships/audio" Target="../media/media25.m4a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.png"/><Relationship Id="rId2" Type="http://schemas.microsoft.com/office/2007/relationships/media" Target="../media/media25.m4a"/><Relationship Id="rId1" Type="http://schemas.openxmlformats.org/officeDocument/2006/relationships/audio" Target="../media/media25.m4a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.png"/><Relationship Id="rId3" Type="http://schemas.microsoft.com/office/2007/relationships/media" Target="../media/media3.m4a"/><Relationship Id="rId2" Type="http://schemas.openxmlformats.org/officeDocument/2006/relationships/audio" Target="../media/media3.m4a"/><Relationship Id="rId1" Type="http://schemas.openxmlformats.org/officeDocument/2006/relationships/image" Target="../media/image4.GIF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.png"/><Relationship Id="rId3" Type="http://schemas.microsoft.com/office/2007/relationships/media" Target="../media/media4.m4a"/><Relationship Id="rId2" Type="http://schemas.openxmlformats.org/officeDocument/2006/relationships/audio" Target="../media/media4.m4a"/><Relationship Id="rId1" Type="http://schemas.openxmlformats.org/officeDocument/2006/relationships/image" Target="../media/image5.GIF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.png"/><Relationship Id="rId3" Type="http://schemas.microsoft.com/office/2007/relationships/media" Target="../media/media5.m4a"/><Relationship Id="rId2" Type="http://schemas.openxmlformats.org/officeDocument/2006/relationships/audio" Target="../media/media5.m4a"/><Relationship Id="rId1" Type="http://schemas.openxmlformats.org/officeDocument/2006/relationships/image" Target="../media/image6.GIF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.png"/><Relationship Id="rId2" Type="http://schemas.microsoft.com/office/2007/relationships/media" Target="../media/media6.m4a"/><Relationship Id="rId1" Type="http://schemas.openxmlformats.org/officeDocument/2006/relationships/audio" Target="../media/media6.m4a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.png"/><Relationship Id="rId2" Type="http://schemas.microsoft.com/office/2007/relationships/media" Target="../media/media7.m4a"/><Relationship Id="rId1" Type="http://schemas.openxmlformats.org/officeDocument/2006/relationships/audio" Target="../media/media7.m4a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.png"/><Relationship Id="rId2" Type="http://schemas.microsoft.com/office/2007/relationships/media" Target="../media/media8.m4a"/><Relationship Id="rId1" Type="http://schemas.openxmlformats.org/officeDocument/2006/relationships/audio" Target="../media/media8.m4a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7.GIF"/><Relationship Id="rId3" Type="http://schemas.openxmlformats.org/officeDocument/2006/relationships/image" Target="../media/image2.png"/><Relationship Id="rId2" Type="http://schemas.microsoft.com/office/2007/relationships/media" Target="../media/media9.m4a"/><Relationship Id="rId1" Type="http://schemas.openxmlformats.org/officeDocument/2006/relationships/audio" Target="../media/media9.m4a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Bellman Ford, Iteration 2-5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2057400"/>
            <a:ext cx="5562600" cy="2781300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860"/>
    </mc:Choice>
    <mc:Fallback>
      <p:transition spd="slow" advTm="178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Bellman-Ford Running Time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check each edge in E once per iteration.</a:t>
            </a:r>
            <a:endParaRPr lang="en-US" dirty="0"/>
          </a:p>
          <a:p>
            <a:r>
              <a:rPr lang="en-US" dirty="0"/>
              <a:t>There are V iterations.</a:t>
            </a:r>
            <a:endParaRPr lang="en-US" dirty="0"/>
          </a:p>
          <a:p>
            <a:r>
              <a:rPr lang="en-US" dirty="0"/>
              <a:t>Relaxing an edge is a constant time operation.</a:t>
            </a:r>
            <a:endParaRPr lang="en-US" dirty="0"/>
          </a:p>
          <a:p>
            <a:r>
              <a:rPr lang="en-US" dirty="0"/>
              <a:t>So the running time of Bellman-Ford is O(V) [initialization] + O(VE) = O(VE)</a:t>
            </a:r>
            <a:endParaRPr lang="en-US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491"/>
    </mc:Choice>
    <mc:Fallback>
      <p:transition spd="slow" advTm="264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DAG Shortest Path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you have a directed acyclic graph, there is an easier way to find the shortest path tree in this graph.</a:t>
            </a:r>
            <a:endParaRPr lang="en-US" dirty="0"/>
          </a:p>
          <a:p>
            <a:r>
              <a:rPr lang="en-US" dirty="0"/>
              <a:t>Useful for finding the critical path through a set of activities.</a:t>
            </a:r>
            <a:endParaRPr lang="en-US" dirty="0"/>
          </a:p>
          <a:p>
            <a:pPr lvl="1"/>
            <a:r>
              <a:rPr lang="en-US" dirty="0"/>
              <a:t>Finding the critical path through the activity assumes you have the resources to do things in parallel.</a:t>
            </a:r>
            <a:endParaRPr lang="en-US" dirty="0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2014"/>
    </mc:Choice>
    <mc:Fallback>
      <p:transition spd="slow" advTm="420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DAG Shortest Path 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066800"/>
            <a:ext cx="8839200" cy="50593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Dag-Shortest-Path (G, w, s)</a:t>
            </a:r>
            <a:endParaRPr lang="en-US" sz="2400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  Topologically sort the vertices of G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O(V+E) (DFS)</a:t>
            </a:r>
            <a:endParaRPr lang="en-US" sz="2400" i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  Initialize single source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O(V)</a:t>
            </a:r>
            <a:endParaRPr lang="en-US" sz="2400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  For each vertex u, in topological order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O(V+E)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</a:t>
            </a:r>
            <a:endParaRPr lang="en-US" sz="2400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    For each vertex v adjacent to u</a:t>
            </a:r>
            <a:endParaRPr lang="en-US" sz="2400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      Relax(</a:t>
            </a:r>
            <a:r>
              <a:rPr lang="en-US" sz="24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u,v,w</a:t>
            </a:r>
            <a:r>
              <a:rPr lang="en-US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 sz="2400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</a:t>
            </a:r>
            <a:r>
              <a:rPr lang="en-US" sz="2400" b="1" i="1" dirty="0">
                <a:latin typeface="Consolas" panose="020B0609020204030204" pitchFamily="49" charset="0"/>
                <a:cs typeface="Times New Roman" panose="02020603050405020304" pitchFamily="18" charset="0"/>
                <a:sym typeface="Symbol" panose="05050102010706020507" pitchFamily="18" charset="2"/>
              </a:rPr>
              <a:t>:</a:t>
            </a:r>
            <a:r>
              <a:rPr lang="en-US" sz="2400" dirty="0">
                <a:cs typeface="Consolas" panose="020B0609020204030204" pitchFamily="49" charset="0"/>
              </a:rPr>
              <a:t>The outer for loop is executed once per vertex, but the only work it does is relaxing edges.  Each edge gets relaxed once.  So the outer for loop is O(V+E)</a:t>
            </a:r>
            <a:endParaRPr lang="en-US" sz="2400" dirty="0">
              <a:cs typeface="Consolas" panose="020B0609020204030204" pitchFamily="49" charset="0"/>
            </a:endParaRPr>
          </a:p>
          <a:p>
            <a:r>
              <a:rPr lang="en-US" sz="2400" dirty="0">
                <a:cs typeface="Consolas" panose="020B0609020204030204" pitchFamily="49" charset="0"/>
              </a:rPr>
              <a:t>O(V+E) total</a:t>
            </a:r>
            <a:endParaRPr lang="en-US" sz="2400" dirty="0">
              <a:cs typeface="Consolas" panose="020B0609020204030204" pitchFamily="49" charset="0"/>
            </a:endParaRP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9591"/>
    </mc:Choice>
    <mc:Fallback>
      <p:transition spd="slow" advTm="1495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200360"/>
            <a:ext cx="6172200" cy="5676800"/>
          </a:xfrm>
        </p:spPr>
      </p:pic>
      <p:pic>
        <p:nvPicPr>
          <p:cNvPr id="8" name="Audio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48400" y="274638"/>
            <a:ext cx="2438400" cy="1173162"/>
          </a:xfrm>
        </p:spPr>
        <p:txBody>
          <a:bodyPr>
            <a:normAutofit fontScale="90000"/>
          </a:bodyPr>
          <a:lstStyle/>
          <a:p>
            <a:r>
              <a:rPr lang="en-US" dirty="0"/>
              <a:t>DAG- Quiz Example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5825"/>
    </mc:Choice>
    <mc:Fallback>
      <p:transition spd="slow" advTm="2058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44562"/>
          </a:xfrm>
        </p:spPr>
        <p:txBody>
          <a:bodyPr>
            <a:normAutofit fontScale="90000"/>
          </a:bodyPr>
          <a:lstStyle/>
          <a:p>
            <a:r>
              <a:rPr lang="en-US" dirty="0"/>
              <a:t>Lowest-Cost-First Search (Dijkstra’s Algorithm)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75456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Breadth first search, with edge weights.</a:t>
            </a:r>
            <a:endParaRPr lang="en-US" dirty="0"/>
          </a:p>
          <a:p>
            <a:r>
              <a:rPr lang="en-US" dirty="0"/>
              <a:t>Only works if all edge weights non-negative.</a:t>
            </a:r>
            <a:endParaRPr lang="en-US" dirty="0"/>
          </a:p>
          <a:p>
            <a:r>
              <a:rPr lang="en-US" dirty="0"/>
              <a:t>Instead of going to the nearest unfinished (gray, red) node by number of edges, go to the nearest unfinished node by total edge length from the start node.</a:t>
            </a:r>
            <a:endParaRPr lang="en-US" dirty="0"/>
          </a:p>
          <a:p>
            <a:r>
              <a:rPr lang="en-US" dirty="0"/>
              <a:t>First, find the node nearest the start.</a:t>
            </a:r>
            <a:endParaRPr lang="en-US" dirty="0"/>
          </a:p>
          <a:p>
            <a:pPr lvl="1"/>
            <a:r>
              <a:rPr lang="en-US" dirty="0"/>
              <a:t>Shortest path to this node is the direct path</a:t>
            </a:r>
            <a:endParaRPr lang="en-US" dirty="0"/>
          </a:p>
          <a:p>
            <a:r>
              <a:rPr lang="en-US" dirty="0"/>
              <a:t>In general, find the node nearest any “black” (processed) node</a:t>
            </a:r>
            <a:endParaRPr lang="en-US" dirty="0"/>
          </a:p>
          <a:p>
            <a:pPr lvl="1"/>
            <a:r>
              <a:rPr lang="en-US" dirty="0"/>
              <a:t>Shortest path to this node uses </a:t>
            </a:r>
            <a:r>
              <a:rPr lang="en-US" dirty="0" err="1"/>
              <a:t>subpaths</a:t>
            </a:r>
            <a:r>
              <a:rPr lang="en-US" dirty="0"/>
              <a:t> already known to be shortest</a:t>
            </a:r>
            <a:endParaRPr lang="en-US" dirty="0"/>
          </a:p>
          <a:p>
            <a:r>
              <a:rPr lang="en-US" dirty="0"/>
              <a:t>Continue until done</a:t>
            </a:r>
            <a:endParaRPr lang="en-US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9499"/>
    </mc:Choice>
    <mc:Fallback>
      <p:transition spd="slow" advTm="794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44562"/>
          </a:xfrm>
        </p:spPr>
        <p:txBody>
          <a:bodyPr>
            <a:normAutofit/>
          </a:bodyPr>
          <a:lstStyle/>
          <a:p>
            <a:r>
              <a:rPr lang="en-US" dirty="0"/>
              <a:t>LCFS/Dijkstra 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754563"/>
          </a:xfrm>
        </p:spPr>
        <p:txBody>
          <a:bodyPr>
            <a:normAutofit/>
          </a:bodyPr>
          <a:lstStyle/>
          <a:p>
            <a:r>
              <a:rPr lang="en-US" dirty="0"/>
              <a:t>Generally called Lowest-Cost-First search if you are searching for a specific node and plan to stop when you find it.</a:t>
            </a:r>
            <a:endParaRPr lang="en-US" dirty="0"/>
          </a:p>
          <a:p>
            <a:r>
              <a:rPr lang="en-US" dirty="0"/>
              <a:t>Generally called Dijkstra’s Algorithm when you plan to search entire graph.</a:t>
            </a:r>
            <a:endParaRPr lang="en-US" dirty="0"/>
          </a:p>
          <a:p>
            <a:r>
              <a:rPr lang="en-US" dirty="0"/>
              <a:t>Just breadth first search, with edge weights.</a:t>
            </a:r>
            <a:endParaRPr lang="en-US" dirty="0"/>
          </a:p>
          <a:p>
            <a:r>
              <a:rPr lang="en-US" dirty="0"/>
              <a:t>Instead of going to the nearest unfinished (gray, red) node by number of edges, go to the nearest unfinished node by total edge length from the start node.</a:t>
            </a:r>
            <a:endParaRPr lang="en-US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611"/>
    </mc:Choice>
    <mc:Fallback>
      <p:transition spd="slow" advTm="306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44562"/>
          </a:xfrm>
        </p:spPr>
        <p:txBody>
          <a:bodyPr>
            <a:normAutofit/>
          </a:bodyPr>
          <a:lstStyle/>
          <a:p>
            <a:r>
              <a:rPr lang="en-US" dirty="0"/>
              <a:t>LCFS/Dijkstra III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754563"/>
          </a:xfrm>
        </p:spPr>
        <p:txBody>
          <a:bodyPr>
            <a:normAutofit/>
          </a:bodyPr>
          <a:lstStyle/>
          <a:p>
            <a:r>
              <a:rPr lang="en-US" dirty="0"/>
              <a:t>This means the distances to the discovered-but-unfinished nodes can change partway through the algorithm.</a:t>
            </a:r>
            <a:endParaRPr lang="en-US" dirty="0"/>
          </a:p>
          <a:p>
            <a:r>
              <a:rPr lang="en-US" dirty="0"/>
              <a:t>All that matters is the nearest unfinished node to the start.  </a:t>
            </a:r>
            <a:endParaRPr lang="en-US" dirty="0"/>
          </a:p>
          <a:p>
            <a:r>
              <a:rPr lang="en-US" dirty="0"/>
              <a:t>This suggests using a heap to keep the information.</a:t>
            </a:r>
            <a:endParaRPr lang="en-US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5359"/>
    </mc:Choice>
    <mc:Fallback>
      <p:transition spd="slow" advTm="553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840" y="127851"/>
            <a:ext cx="4572000" cy="792162"/>
          </a:xfrm>
        </p:spPr>
        <p:txBody>
          <a:bodyPr>
            <a:normAutofit/>
          </a:bodyPr>
          <a:lstStyle/>
          <a:p>
            <a:r>
              <a:rPr lang="en-US" sz="3200" dirty="0"/>
              <a:t>LCFS/Dijkstra Example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5181600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2480" y="506576"/>
            <a:ext cx="4170744" cy="32145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437147" y="3734869"/>
          <a:ext cx="8229600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5800"/>
                <a:gridCol w="685800"/>
                <a:gridCol w="685800"/>
                <a:gridCol w="685800"/>
                <a:gridCol w="685800"/>
                <a:gridCol w="685800"/>
                <a:gridCol w="685800"/>
                <a:gridCol w="685800"/>
                <a:gridCol w="685800"/>
                <a:gridCol w="685800"/>
                <a:gridCol w="685800"/>
                <a:gridCol w="6858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FFFF00"/>
                          </a:solidFill>
                        </a:rPr>
                        <a:t>Node</a:t>
                      </a:r>
                      <a:endParaRPr lang="en-US" sz="1600" dirty="0">
                        <a:solidFill>
                          <a:srgbClr val="FFFF00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FFFF00"/>
                          </a:solidFill>
                        </a:rPr>
                        <a:t>D(S)</a:t>
                      </a:r>
                      <a:endParaRPr lang="en-US" sz="1600" dirty="0">
                        <a:solidFill>
                          <a:srgbClr val="FFFF00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>
                          <a:solidFill>
                            <a:srgbClr val="FFFF00"/>
                          </a:solidFill>
                        </a:rPr>
                        <a:t>Prev</a:t>
                      </a:r>
                      <a:endParaRPr lang="en-US" sz="1600" dirty="0">
                        <a:solidFill>
                          <a:srgbClr val="FFFF00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Root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D(S)</a:t>
                      </a:r>
                      <a:endParaRPr lang="en-US" sz="1600" dirty="0"/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/>
                        <a:t>Prev</a:t>
                      </a:r>
                      <a:endParaRPr lang="en-US" sz="16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Node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D(S)</a:t>
                      </a:r>
                      <a:endParaRPr lang="en-US" sz="1600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/>
                        <a:t>Prev</a:t>
                      </a:r>
                      <a:endParaRPr lang="en-US" sz="16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Node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D(S)</a:t>
                      </a:r>
                      <a:endParaRPr lang="en-US" sz="1600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/>
                        <a:t>Prev</a:t>
                      </a:r>
                      <a:endParaRPr lang="en-US" sz="1600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  <a:r>
                        <a:rPr lang="en-US" b="1" baseline="30000" dirty="0"/>
                        <a:t>st</a:t>
                      </a:r>
                      <a:endParaRPr lang="en-US" b="1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US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S</a:t>
                      </a:r>
                      <a:endParaRPr lang="en-US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  <a:endParaRPr lang="en-US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en-US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2537"/>
    </mc:Choice>
    <mc:Fallback>
      <p:transition spd="slow" advTm="525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5181600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370774" y="3810000"/>
          <a:ext cx="8229600" cy="2931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5800"/>
                <a:gridCol w="685800"/>
                <a:gridCol w="685800"/>
                <a:gridCol w="685800"/>
                <a:gridCol w="685800"/>
                <a:gridCol w="685800"/>
                <a:gridCol w="685800"/>
                <a:gridCol w="685800"/>
                <a:gridCol w="685800"/>
                <a:gridCol w="685800"/>
                <a:gridCol w="685800"/>
                <a:gridCol w="685800"/>
              </a:tblGrid>
              <a:tr h="1295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FFFF00"/>
                          </a:solidFill>
                        </a:rPr>
                        <a:t>Node</a:t>
                      </a:r>
                      <a:endParaRPr lang="en-US" sz="1600" dirty="0">
                        <a:solidFill>
                          <a:srgbClr val="FFFF00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FFFF00"/>
                          </a:solidFill>
                        </a:rPr>
                        <a:t>D(S)</a:t>
                      </a:r>
                      <a:endParaRPr lang="en-US" sz="1600" dirty="0">
                        <a:solidFill>
                          <a:srgbClr val="FFFF00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>
                          <a:solidFill>
                            <a:srgbClr val="FFFF00"/>
                          </a:solidFill>
                        </a:rPr>
                        <a:t>Prev</a:t>
                      </a:r>
                      <a:endParaRPr lang="en-US" sz="1600" dirty="0">
                        <a:solidFill>
                          <a:srgbClr val="FFFF00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Root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D(S)</a:t>
                      </a:r>
                      <a:endParaRPr lang="en-US" sz="1600" dirty="0"/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/>
                        <a:t>Prev</a:t>
                      </a:r>
                      <a:endParaRPr lang="en-US" sz="16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Node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D(S)</a:t>
                      </a:r>
                      <a:endParaRPr lang="en-US" sz="1600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/>
                        <a:t>Prev</a:t>
                      </a:r>
                      <a:endParaRPr lang="en-US" sz="16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Node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D(S)</a:t>
                      </a:r>
                      <a:endParaRPr lang="en-US" sz="1600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/>
                        <a:t>Prev</a:t>
                      </a:r>
                      <a:endParaRPr lang="en-US" sz="1600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  <a:r>
                        <a:rPr lang="en-US" b="1" baseline="30000" dirty="0"/>
                        <a:t>st</a:t>
                      </a:r>
                      <a:endParaRPr lang="en-US" b="1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US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S</a:t>
                      </a:r>
                      <a:endParaRPr lang="en-US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  <a:endParaRPr lang="en-US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en-US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B</a:t>
                      </a:r>
                      <a:endParaRPr lang="en-US" b="1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  <a:endParaRPr lang="en-US" b="1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S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en-US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152400"/>
            <a:ext cx="4626446" cy="33509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8" name="Ink 7"/>
              <p14:cNvContentPartPr/>
              <p14:nvPr/>
            </p14:nvContentPartPr>
            <p14:xfrm>
              <a:off x="4240530" y="304800"/>
              <a:ext cx="2091960" cy="2640600"/>
            </p14:xfrm>
          </p:contentPart>
        </mc:Choice>
        <mc:Fallback xmlns="">
          <p:pic>
            <p:nvPicPr>
              <p:cNvPr id="8" name="Ink 7"/>
            </p:nvPicPr>
            <p:blipFill>
              <a:blip r:embed="rId3"/>
            </p:blipFill>
            <p:spPr>
              <a:xfrm>
                <a:off x="4240530" y="304800"/>
                <a:ext cx="2091960" cy="2640600"/>
              </a:xfrm>
              <a:prstGeom prst="rect"/>
            </p:spPr>
          </p:pic>
        </mc:Fallback>
      </mc:AlternateContent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1133"/>
    </mc:Choice>
    <mc:Fallback>
      <p:transition spd="slow" advTm="811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5181600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370774" y="3810000"/>
          <a:ext cx="8229600" cy="2931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5800"/>
                <a:gridCol w="685800"/>
                <a:gridCol w="685800"/>
                <a:gridCol w="685800"/>
                <a:gridCol w="685800"/>
                <a:gridCol w="685800"/>
                <a:gridCol w="685800"/>
                <a:gridCol w="685800"/>
                <a:gridCol w="685800"/>
                <a:gridCol w="685800"/>
                <a:gridCol w="685800"/>
                <a:gridCol w="685800"/>
              </a:tblGrid>
              <a:tr h="12954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FFFF00"/>
                          </a:solidFill>
                        </a:rPr>
                        <a:t>Node</a:t>
                      </a:r>
                      <a:endParaRPr lang="en-US" sz="1600" b="1" dirty="0">
                        <a:solidFill>
                          <a:srgbClr val="FFFF00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FFFF00"/>
                          </a:solidFill>
                        </a:rPr>
                        <a:t>D(S)</a:t>
                      </a:r>
                      <a:endParaRPr lang="en-US" sz="1600" b="1" dirty="0">
                        <a:solidFill>
                          <a:srgbClr val="FFFF00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err="1">
                          <a:solidFill>
                            <a:srgbClr val="FFFF00"/>
                          </a:solidFill>
                        </a:rPr>
                        <a:t>Prev</a:t>
                      </a:r>
                      <a:endParaRPr lang="en-US" sz="1600" b="1" dirty="0">
                        <a:solidFill>
                          <a:srgbClr val="FFFF00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Root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D(S)</a:t>
                      </a:r>
                      <a:endParaRPr lang="en-US" sz="1600" dirty="0"/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/>
                        <a:t>Prev</a:t>
                      </a:r>
                      <a:endParaRPr lang="en-US" sz="16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Node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D(S)</a:t>
                      </a:r>
                      <a:endParaRPr lang="en-US" sz="1600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/>
                        <a:t>Prev</a:t>
                      </a:r>
                      <a:endParaRPr lang="en-US" sz="16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Node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D(S)</a:t>
                      </a:r>
                      <a:endParaRPr lang="en-US" sz="1600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/>
                        <a:t>Prev</a:t>
                      </a:r>
                      <a:endParaRPr lang="en-US" sz="1600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  <a:r>
                        <a:rPr lang="en-US" b="1" baseline="30000" dirty="0"/>
                        <a:t>st</a:t>
                      </a:r>
                      <a:endParaRPr lang="en-US" b="1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US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S</a:t>
                      </a:r>
                      <a:endParaRPr lang="en-US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  <a:endParaRPr lang="en-US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en-US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B</a:t>
                      </a:r>
                      <a:endParaRPr lang="en-US" b="1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  <a:endParaRPr lang="en-US" b="1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S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en-US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C</a:t>
                      </a:r>
                      <a:endParaRPr lang="en-US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2</a:t>
                      </a:r>
                      <a:endParaRPr lang="en-US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S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  <a:endParaRPr lang="en-US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9433" y="66955"/>
            <a:ext cx="4945134" cy="35817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9" name="Ink 8"/>
              <p14:cNvContentPartPr/>
              <p14:nvPr/>
            </p14:nvContentPartPr>
            <p14:xfrm>
              <a:off x="4114800" y="-43590"/>
              <a:ext cx="114840" cy="3760920"/>
            </p14:xfrm>
          </p:contentPart>
        </mc:Choice>
        <mc:Fallback xmlns="">
          <p:pic>
            <p:nvPicPr>
              <p:cNvPr id="9" name="Ink 8"/>
            </p:nvPicPr>
            <p:blipFill>
              <a:blip r:embed="rId3"/>
            </p:blipFill>
            <p:spPr>
              <a:xfrm>
                <a:off x="4114800" y="-43590"/>
                <a:ext cx="114840" cy="3760920"/>
              </a:xfrm>
              <a:prstGeom prst="rect"/>
            </p:spPr>
          </p:pic>
        </mc:Fallback>
      </mc:AlternateContent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4955"/>
    </mc:Choice>
    <mc:Fallback>
      <p:transition spd="slow" advTm="549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Bellman Ford, Iteration 2-6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1943100"/>
            <a:ext cx="5334000" cy="2667000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7767"/>
    </mc:Choice>
    <mc:Fallback>
      <p:transition spd="slow" advTm="377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5181600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370774" y="3810000"/>
          <a:ext cx="8229600" cy="2931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5800"/>
                <a:gridCol w="685800"/>
                <a:gridCol w="685800"/>
                <a:gridCol w="685800"/>
                <a:gridCol w="685800"/>
                <a:gridCol w="685800"/>
                <a:gridCol w="685800"/>
                <a:gridCol w="685800"/>
                <a:gridCol w="685800"/>
                <a:gridCol w="685800"/>
                <a:gridCol w="685800"/>
                <a:gridCol w="685800"/>
              </a:tblGrid>
              <a:tr h="12954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FFFF00"/>
                          </a:solidFill>
                        </a:rPr>
                        <a:t>Node</a:t>
                      </a:r>
                      <a:endParaRPr lang="en-US" sz="1600" b="1" dirty="0">
                        <a:solidFill>
                          <a:srgbClr val="FFFF00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FFFF00"/>
                          </a:solidFill>
                        </a:rPr>
                        <a:t>D(S)</a:t>
                      </a:r>
                      <a:endParaRPr lang="en-US" sz="1600" b="1" dirty="0">
                        <a:solidFill>
                          <a:srgbClr val="FFFF00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err="1">
                          <a:solidFill>
                            <a:srgbClr val="FFFF00"/>
                          </a:solidFill>
                        </a:rPr>
                        <a:t>Prev</a:t>
                      </a:r>
                      <a:endParaRPr lang="en-US" sz="1600" b="1" dirty="0">
                        <a:solidFill>
                          <a:srgbClr val="FFFF00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Root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D(S)</a:t>
                      </a:r>
                      <a:endParaRPr lang="en-US" sz="1600" dirty="0"/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/>
                        <a:t>Prev</a:t>
                      </a:r>
                      <a:endParaRPr lang="en-US" sz="16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Node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D(S)</a:t>
                      </a:r>
                      <a:endParaRPr lang="en-US" sz="1600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/>
                        <a:t>Prev</a:t>
                      </a:r>
                      <a:endParaRPr lang="en-US" sz="16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Node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D(S)</a:t>
                      </a:r>
                      <a:endParaRPr lang="en-US" sz="1600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/>
                        <a:t>Prev</a:t>
                      </a:r>
                      <a:endParaRPr lang="en-US" sz="1600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  <a:r>
                        <a:rPr lang="en-US" b="1" baseline="30000" dirty="0"/>
                        <a:t>st</a:t>
                      </a:r>
                      <a:endParaRPr lang="en-US" b="1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US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S</a:t>
                      </a:r>
                      <a:endParaRPr lang="en-US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  <a:endParaRPr lang="en-US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en-US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B</a:t>
                      </a:r>
                      <a:endParaRPr lang="en-US" b="1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  <a:endParaRPr lang="en-US" b="1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S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en-US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C</a:t>
                      </a:r>
                      <a:endParaRPr lang="en-US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2</a:t>
                      </a:r>
                      <a:endParaRPr lang="en-US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S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  <a:endParaRPr lang="en-US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D</a:t>
                      </a:r>
                      <a:endParaRPr lang="en-US" b="1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4</a:t>
                      </a:r>
                      <a:endParaRPr lang="en-US" b="1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B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  <a:endParaRPr lang="en-US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244500"/>
            <a:ext cx="4764220" cy="35502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2" name="Ink 1"/>
              <p14:cNvContentPartPr/>
              <p14:nvPr/>
            </p14:nvContentPartPr>
            <p14:xfrm>
              <a:off x="4303800" y="1185120"/>
              <a:ext cx="1919520" cy="2314440"/>
            </p14:xfrm>
          </p:contentPart>
        </mc:Choice>
        <mc:Fallback xmlns="">
          <p:pic>
            <p:nvPicPr>
              <p:cNvPr id="2" name="Ink 1"/>
            </p:nvPicPr>
            <p:blipFill>
              <a:blip r:embed="rId3"/>
            </p:blipFill>
            <p:spPr>
              <a:xfrm>
                <a:off x="4303800" y="1185120"/>
                <a:ext cx="1919520" cy="2314440"/>
              </a:xfrm>
              <a:prstGeom prst="rect"/>
            </p:spPr>
          </p:pic>
        </mc:Fallback>
      </mc:AlternateContent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939"/>
    </mc:Choice>
    <mc:Fallback>
      <p:transition spd="slow" advTm="169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5181600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370774" y="3810000"/>
          <a:ext cx="8229600" cy="2931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5800"/>
                <a:gridCol w="685800"/>
                <a:gridCol w="685800"/>
                <a:gridCol w="685800"/>
                <a:gridCol w="685800"/>
                <a:gridCol w="685800"/>
                <a:gridCol w="685800"/>
                <a:gridCol w="685800"/>
                <a:gridCol w="685800"/>
                <a:gridCol w="685800"/>
                <a:gridCol w="685800"/>
                <a:gridCol w="685800"/>
              </a:tblGrid>
              <a:tr h="1295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FFFF00"/>
                          </a:solidFill>
                        </a:rPr>
                        <a:t>Node</a:t>
                      </a:r>
                      <a:endParaRPr lang="en-US" sz="1600" dirty="0">
                        <a:solidFill>
                          <a:srgbClr val="FFFF00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FFFF00"/>
                          </a:solidFill>
                        </a:rPr>
                        <a:t>D(S)</a:t>
                      </a:r>
                      <a:endParaRPr lang="en-US" sz="1600" dirty="0">
                        <a:solidFill>
                          <a:srgbClr val="FFFF00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>
                          <a:solidFill>
                            <a:srgbClr val="FFFF00"/>
                          </a:solidFill>
                        </a:rPr>
                        <a:t>Prev</a:t>
                      </a:r>
                      <a:endParaRPr lang="en-US" sz="1600" dirty="0">
                        <a:solidFill>
                          <a:srgbClr val="FFFF00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Root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D(S)</a:t>
                      </a:r>
                      <a:endParaRPr lang="en-US" sz="1600" dirty="0"/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/>
                        <a:t>Prev</a:t>
                      </a:r>
                      <a:endParaRPr lang="en-US" sz="16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Node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D(S)</a:t>
                      </a:r>
                      <a:endParaRPr lang="en-US" sz="1600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/>
                        <a:t>Prev</a:t>
                      </a:r>
                      <a:endParaRPr lang="en-US" sz="16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Node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D(S)</a:t>
                      </a:r>
                      <a:endParaRPr lang="en-US" sz="1600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/>
                        <a:t>Prev</a:t>
                      </a:r>
                      <a:endParaRPr lang="en-US" sz="1600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  <a:r>
                        <a:rPr lang="en-US" b="1" baseline="30000" dirty="0"/>
                        <a:t>st</a:t>
                      </a:r>
                      <a:endParaRPr lang="en-US" b="1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US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S</a:t>
                      </a:r>
                      <a:endParaRPr lang="en-US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  <a:endParaRPr lang="en-US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en-US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B</a:t>
                      </a:r>
                      <a:endParaRPr lang="en-US" b="1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  <a:endParaRPr lang="en-US" b="1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S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en-US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C</a:t>
                      </a:r>
                      <a:endParaRPr lang="en-US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2</a:t>
                      </a:r>
                      <a:endParaRPr lang="en-US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S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  <a:endParaRPr lang="en-US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D</a:t>
                      </a:r>
                      <a:endParaRPr lang="en-US" b="1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4</a:t>
                      </a:r>
                      <a:endParaRPr lang="en-US" b="1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B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  <a:endParaRPr lang="en-US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E</a:t>
                      </a:r>
                      <a:endParaRPr lang="en-US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4</a:t>
                      </a:r>
                      <a:endParaRPr lang="en-US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B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  <a:endParaRPr lang="en-US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232630"/>
            <a:ext cx="4800600" cy="35773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2" name="Ink 1"/>
              <p14:cNvContentPartPr/>
              <p14:nvPr/>
            </p14:nvContentPartPr>
            <p14:xfrm>
              <a:off x="5940720" y="1114560"/>
              <a:ext cx="310680" cy="1919520"/>
            </p14:xfrm>
          </p:contentPart>
        </mc:Choice>
        <mc:Fallback xmlns="">
          <p:pic>
            <p:nvPicPr>
              <p:cNvPr id="2" name="Ink 1"/>
            </p:nvPicPr>
            <p:blipFill>
              <a:blip r:embed="rId3"/>
            </p:blipFill>
            <p:spPr>
              <a:xfrm>
                <a:off x="5940720" y="1114560"/>
                <a:ext cx="310680" cy="1919520"/>
              </a:xfrm>
              <a:prstGeom prst="rect"/>
            </p:spPr>
          </p:pic>
        </mc:Fallback>
      </mc:AlternateContent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564"/>
    </mc:Choice>
    <mc:Fallback>
      <p:transition spd="slow" advTm="205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5181600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370774" y="3810000"/>
          <a:ext cx="8229600" cy="2931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5800"/>
                <a:gridCol w="685800"/>
                <a:gridCol w="685800"/>
                <a:gridCol w="685800"/>
                <a:gridCol w="685800"/>
                <a:gridCol w="685800"/>
                <a:gridCol w="685800"/>
                <a:gridCol w="685800"/>
                <a:gridCol w="685800"/>
                <a:gridCol w="685800"/>
                <a:gridCol w="685800"/>
                <a:gridCol w="685800"/>
              </a:tblGrid>
              <a:tr h="1295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FFFF00"/>
                          </a:solidFill>
                        </a:rPr>
                        <a:t>Node</a:t>
                      </a:r>
                      <a:endParaRPr lang="en-US" sz="1600" dirty="0">
                        <a:solidFill>
                          <a:srgbClr val="FFFF00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FFFF00"/>
                          </a:solidFill>
                        </a:rPr>
                        <a:t>D(S)</a:t>
                      </a:r>
                      <a:endParaRPr lang="en-US" sz="1600" dirty="0">
                        <a:solidFill>
                          <a:srgbClr val="FFFF00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>
                          <a:solidFill>
                            <a:srgbClr val="FFFF00"/>
                          </a:solidFill>
                        </a:rPr>
                        <a:t>Prev</a:t>
                      </a:r>
                      <a:endParaRPr lang="en-US" sz="1600" dirty="0">
                        <a:solidFill>
                          <a:srgbClr val="FFFF00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Root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D(S)</a:t>
                      </a:r>
                      <a:endParaRPr lang="en-US" sz="1600" dirty="0"/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/>
                        <a:t>Prev</a:t>
                      </a:r>
                      <a:endParaRPr lang="en-US" sz="16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Node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D(S)</a:t>
                      </a:r>
                      <a:endParaRPr lang="en-US" sz="1600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/>
                        <a:t>Prev</a:t>
                      </a:r>
                      <a:endParaRPr lang="en-US" sz="16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Node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D(S)</a:t>
                      </a:r>
                      <a:endParaRPr lang="en-US" sz="1600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/>
                        <a:t>Prev</a:t>
                      </a:r>
                      <a:endParaRPr lang="en-US" sz="1600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  <a:r>
                        <a:rPr lang="en-US" b="1" baseline="30000" dirty="0"/>
                        <a:t>st</a:t>
                      </a:r>
                      <a:endParaRPr lang="en-US" b="1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US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S</a:t>
                      </a:r>
                      <a:endParaRPr lang="en-US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  <a:endParaRPr lang="en-US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en-US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B</a:t>
                      </a:r>
                      <a:endParaRPr lang="en-US" b="1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  <a:endParaRPr lang="en-US" b="1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S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en-US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C</a:t>
                      </a:r>
                      <a:endParaRPr lang="en-US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2</a:t>
                      </a:r>
                      <a:endParaRPr lang="en-US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S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  <a:endParaRPr lang="en-US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D</a:t>
                      </a:r>
                      <a:endParaRPr lang="en-US" b="1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4</a:t>
                      </a:r>
                      <a:endParaRPr lang="en-US" b="1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B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  <a:endParaRPr lang="en-US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E</a:t>
                      </a:r>
                      <a:endParaRPr lang="en-US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4</a:t>
                      </a:r>
                      <a:endParaRPr lang="en-US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B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  <a:endParaRPr lang="en-US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F</a:t>
                      </a:r>
                      <a:endParaRPr lang="en-US" b="1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5</a:t>
                      </a:r>
                      <a:endParaRPr lang="en-US" b="1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D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1257" y="76200"/>
            <a:ext cx="4860544" cy="3622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270"/>
    </mc:Choice>
    <mc:Fallback>
      <p:transition spd="slow" advTm="172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/>
          <a:lstStyle/>
          <a:p>
            <a:r>
              <a:rPr lang="en-US" dirty="0"/>
              <a:t>Pseudocode:  full search [</a:t>
            </a:r>
            <a:r>
              <a:rPr lang="en-US" dirty="0" err="1"/>
              <a:t>Djikstra</a:t>
            </a:r>
            <a:r>
              <a:rPr lang="en-US" dirty="0"/>
              <a:t>]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8307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LCFS/Dijkstra 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G,w,s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Initialize-single-source( G, s )</a:t>
            </a: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S =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/>
              </a:rPr>
              <a:t></a:t>
            </a: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  <a:sym typeface="Symbol" panose="05050102010706020507"/>
            </a:endParaRP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/>
              </a:rPr>
              <a:t>Q = G.V</a:t>
            </a: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  <a:sym typeface="Symbol" panose="05050102010706020507"/>
            </a:endParaRP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/>
              </a:rPr>
              <a:t>While Q != </a:t>
            </a: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  <a:sym typeface="Symbol" panose="05050102010706020507"/>
            </a:endParaRP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u = Extract-Min(Q)</a:t>
            </a: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S = S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/>
              </a:rPr>
              <a:t> {u}</a:t>
            </a: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  <a:sym typeface="Symbol" panose="05050102010706020507"/>
            </a:endParaRP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/>
              </a:rPr>
              <a:t>    Record distance to u and predecessor</a:t>
            </a: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  <a:sym typeface="Symbol" panose="05050102010706020507"/>
            </a:endParaRP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/>
              </a:rPr>
              <a:t>    for each node v 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/>
              </a:rPr>
              <a:t>G.Adj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/>
              </a:rPr>
              <a:t>[u]</a:t>
            </a: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  <a:sym typeface="Symbol" panose="05050102010706020507"/>
            </a:endParaRP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/>
              </a:rPr>
              <a:t>        Relax(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/>
              </a:rPr>
              <a:t>u,v,w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/>
              </a:rPr>
              <a:t>)</a:t>
            </a: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6241"/>
    </mc:Choice>
    <mc:Fallback>
      <p:transition spd="slow" advTm="1062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/>
          <a:lstStyle/>
          <a:p>
            <a:r>
              <a:rPr lang="en-US" dirty="0"/>
              <a:t>Pseudocode:  Goal Search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83076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LCFS/Dijkstra 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G,w,s,goal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Initialize-single-source( G, s )</a:t>
            </a: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S =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/>
              </a:rPr>
              <a:t></a:t>
            </a: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  <a:sym typeface="Symbol" panose="05050102010706020507"/>
            </a:endParaRP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/>
              </a:rPr>
              <a:t>Q = G.V</a:t>
            </a: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  <a:sym typeface="Symbol" panose="05050102010706020507"/>
            </a:endParaRP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/>
              </a:rPr>
              <a:t>While Q != </a:t>
            </a: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  <a:sym typeface="Symbol" panose="05050102010706020507"/>
            </a:endParaRP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u = Extract-Min(Q)</a:t>
            </a: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S = S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/>
              </a:rPr>
              <a:t> {u}</a:t>
            </a: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  <a:sym typeface="Symbol" panose="05050102010706020507"/>
            </a:endParaRP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/>
              </a:rPr>
              <a:t>    if (u = goal)</a:t>
            </a: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  <a:sym typeface="Symbol" panose="05050102010706020507"/>
            </a:endParaRP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/>
              </a:rPr>
              <a:t>        halt</a:t>
            </a: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  <a:sym typeface="Symbol" panose="05050102010706020507"/>
            </a:endParaRP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/>
              </a:rPr>
              <a:t>    for each node v 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/>
              </a:rPr>
              <a:t>G.Adj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/>
              </a:rPr>
              <a:t>[u]</a:t>
            </a: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  <a:sym typeface="Symbol" panose="05050102010706020507"/>
            </a:endParaRP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/>
              </a:rPr>
              <a:t>        Relax(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/>
              </a:rPr>
              <a:t>u,v,w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/>
              </a:rPr>
              <a:t>)</a:t>
            </a: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177"/>
    </mc:Choice>
    <mc:Fallback>
      <p:transition spd="slow" advTm="231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>
            <a:normAutofit/>
          </a:bodyPr>
          <a:lstStyle/>
          <a:p>
            <a:r>
              <a:rPr lang="en-US" dirty="0"/>
              <a:t>LCFS/Dijkstra’s Algorithm, Running Time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5059363"/>
          </a:xfrm>
        </p:spPr>
        <p:txBody>
          <a:bodyPr>
            <a:normAutofit/>
          </a:bodyPr>
          <a:lstStyle/>
          <a:p>
            <a:r>
              <a:rPr lang="en-US" sz="2800" dirty="0"/>
              <a:t>Depends on implementation of the priority queue</a:t>
            </a:r>
            <a:endParaRPr lang="en-US" sz="2800" dirty="0"/>
          </a:p>
          <a:p>
            <a:r>
              <a:rPr lang="en-US" sz="2800" dirty="0"/>
              <a:t>Array implementation: O(V</a:t>
            </a:r>
            <a:r>
              <a:rPr lang="en-US" sz="2800" baseline="30000" dirty="0"/>
              <a:t>2</a:t>
            </a:r>
            <a:r>
              <a:rPr lang="en-US" sz="2800" dirty="0"/>
              <a:t>+E) = O(V</a:t>
            </a:r>
            <a:r>
              <a:rPr lang="en-US" sz="2800" baseline="30000" dirty="0"/>
              <a:t>2</a:t>
            </a:r>
            <a:r>
              <a:rPr lang="en-US" sz="2800" dirty="0"/>
              <a:t>)</a:t>
            </a:r>
            <a:endParaRPr lang="en-US" sz="2800" dirty="0"/>
          </a:p>
          <a:p>
            <a:pPr lvl="1"/>
            <a:r>
              <a:rPr lang="en-US" sz="2400" dirty="0"/>
              <a:t>Insert is O(1), called O(V) times</a:t>
            </a:r>
            <a:endParaRPr lang="en-US" sz="2400" dirty="0"/>
          </a:p>
          <a:p>
            <a:pPr lvl="1"/>
            <a:r>
              <a:rPr lang="en-US" sz="2400" dirty="0"/>
              <a:t>Relax edge is O(1), called O(E) times</a:t>
            </a:r>
            <a:endParaRPr lang="en-US" sz="2400" dirty="0"/>
          </a:p>
          <a:p>
            <a:pPr lvl="1"/>
            <a:r>
              <a:rPr lang="en-US" sz="2400" dirty="0"/>
              <a:t>Extract-Min is O(V), called O(V) times</a:t>
            </a:r>
            <a:endParaRPr lang="en-US" sz="2400" dirty="0"/>
          </a:p>
          <a:p>
            <a:pPr lvl="2"/>
            <a:r>
              <a:rPr lang="en-US" dirty="0"/>
              <a:t>Keep priority queue sorted, O(V lg V)</a:t>
            </a:r>
            <a:endParaRPr lang="en-US" dirty="0"/>
          </a:p>
          <a:p>
            <a:pPr lvl="3"/>
            <a:r>
              <a:rPr lang="en-US" dirty="0"/>
              <a:t>BUT possible if you change one element to re-sort in O(V)</a:t>
            </a:r>
            <a:endParaRPr lang="en-US" dirty="0"/>
          </a:p>
          <a:p>
            <a:r>
              <a:rPr lang="en-US" dirty="0"/>
              <a:t>So with initial sort O(V lg V)</a:t>
            </a:r>
            <a:endParaRPr lang="en-US" dirty="0"/>
          </a:p>
          <a:p>
            <a:r>
              <a:rPr lang="en-US" dirty="0"/>
              <a:t>O(V) + O(E) + O(V lg V) + O(V</a:t>
            </a:r>
            <a:r>
              <a:rPr lang="en-US" baseline="30000" dirty="0"/>
              <a:t>2</a:t>
            </a:r>
            <a:r>
              <a:rPr lang="en-US" dirty="0"/>
              <a:t>) = O(V</a:t>
            </a:r>
            <a:r>
              <a:rPr lang="en-US" baseline="30000" dirty="0"/>
              <a:t>2</a:t>
            </a:r>
            <a:r>
              <a:rPr lang="en-US" dirty="0"/>
              <a:t>)</a:t>
            </a:r>
            <a:endParaRPr lang="en-US" dirty="0"/>
          </a:p>
          <a:p>
            <a:endParaRPr lang="en-US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6761"/>
    </mc:Choice>
    <mc:Fallback>
      <p:transition spd="slow" advTm="1367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>
            <a:normAutofit/>
          </a:bodyPr>
          <a:lstStyle/>
          <a:p>
            <a:r>
              <a:rPr lang="en-US" dirty="0"/>
              <a:t>LCFS/Dijkstra’s Algorithm, Running Time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5059363"/>
          </a:xfrm>
        </p:spPr>
        <p:txBody>
          <a:bodyPr>
            <a:normAutofit/>
          </a:bodyPr>
          <a:lstStyle/>
          <a:p>
            <a:r>
              <a:rPr lang="en-US" dirty="0"/>
              <a:t>Binary Heap implementation: O(E lg V)</a:t>
            </a:r>
            <a:endParaRPr lang="en-US" dirty="0"/>
          </a:p>
          <a:p>
            <a:pPr lvl="1"/>
            <a:r>
              <a:rPr lang="en-US" sz="2400" dirty="0"/>
              <a:t>Insert is O(V), called once</a:t>
            </a:r>
            <a:endParaRPr lang="en-US" sz="2400" dirty="0"/>
          </a:p>
          <a:p>
            <a:pPr lvl="1"/>
            <a:r>
              <a:rPr lang="en-US" sz="2400" dirty="0"/>
              <a:t>Decrease-Key is O(lg V), called O(E) times (relax edge)</a:t>
            </a:r>
            <a:endParaRPr lang="en-US" sz="2400" dirty="0"/>
          </a:p>
          <a:p>
            <a:pPr lvl="1"/>
            <a:r>
              <a:rPr lang="en-US" sz="2400" dirty="0"/>
              <a:t>Extract-Min is O(lg V), called O(V) times</a:t>
            </a:r>
            <a:endParaRPr lang="en-US" sz="2400" dirty="0"/>
          </a:p>
          <a:p>
            <a:pPr lvl="1"/>
            <a:r>
              <a:rPr lang="en-US" dirty="0"/>
              <a:t>O(V) + O(E </a:t>
            </a:r>
            <a:r>
              <a:rPr lang="en-US" dirty="0" err="1"/>
              <a:t>lf</a:t>
            </a:r>
            <a:r>
              <a:rPr lang="en-US" dirty="0"/>
              <a:t> V) + O(V lg V) = O(E lg V)</a:t>
            </a:r>
            <a:endParaRPr lang="en-US" dirty="0"/>
          </a:p>
          <a:p>
            <a:pPr lvl="2"/>
            <a:r>
              <a:rPr lang="en-US" dirty="0"/>
              <a:t>Since E &gt; V, usually</a:t>
            </a:r>
            <a:endParaRPr lang="en-US" dirty="0"/>
          </a:p>
          <a:p>
            <a:r>
              <a:rPr lang="en-US" dirty="0"/>
              <a:t>Java’s Priority Queue class uses a heap.</a:t>
            </a:r>
            <a:endParaRPr lang="en-US" dirty="0"/>
          </a:p>
          <a:p>
            <a:endParaRPr lang="en-US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6761"/>
    </mc:Choice>
    <mc:Fallback>
      <p:transition spd="slow" advTm="1367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Bellman Ford, Iteration 2-7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2095500"/>
            <a:ext cx="5105400" cy="2552700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605"/>
    </mc:Choice>
    <mc:Fallback>
      <p:transition spd="slow" advTm="126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Bellman Ford, Iteration 2-8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905000"/>
            <a:ext cx="5486400" cy="2743200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495"/>
    </mc:Choice>
    <mc:Fallback>
      <p:transition spd="slow" advTm="114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Bellman Ford, Iteration 2 end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465" y="1524000"/>
            <a:ext cx="5465135" cy="4051738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217"/>
    </mc:Choice>
    <mc:Fallback>
      <p:transition spd="slow" advTm="322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15962"/>
          </a:xfrm>
        </p:spPr>
        <p:txBody>
          <a:bodyPr>
            <a:normAutofit/>
          </a:bodyPr>
          <a:lstStyle/>
          <a:p>
            <a:r>
              <a:rPr lang="en-US" dirty="0"/>
              <a:t>Another View of Bellman-Ford (I)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371600"/>
            <a:ext cx="8229600" cy="4876800"/>
          </a:xfrm>
        </p:spPr>
        <p:txBody>
          <a:bodyPr>
            <a:normAutofit/>
          </a:bodyPr>
          <a:lstStyle/>
          <a:p>
            <a:r>
              <a:rPr lang="en-US" sz="2800" dirty="0"/>
              <a:t>After the first iteration, you’ve examined every edge once, so if any shortest path from </a:t>
            </a:r>
            <a:r>
              <a:rPr lang="en-US" sz="2800" dirty="0" err="1"/>
              <a:t>s</a:t>
            </a:r>
            <a:r>
              <a:rPr lang="en-US" sz="2800" dirty="0" err="1">
                <a:sym typeface="Wingdings" panose="05000000000000000000" pitchFamily="2" charset="2"/>
              </a:rPr>
              <a:t>v</a:t>
            </a:r>
            <a:r>
              <a:rPr lang="en-US" sz="2800" dirty="0">
                <a:sym typeface="Wingdings" panose="05000000000000000000" pitchFamily="2" charset="2"/>
              </a:rPr>
              <a:t> has only one edge, the algorithm has found it.</a:t>
            </a:r>
            <a:endParaRPr lang="en-US" sz="2800" dirty="0">
              <a:sym typeface="Wingdings" panose="05000000000000000000" pitchFamily="2" charset="2"/>
            </a:endParaRPr>
          </a:p>
          <a:p>
            <a:pPr lvl="1"/>
            <a:r>
              <a:rPr lang="en-US" dirty="0">
                <a:sym typeface="Wingdings" panose="05000000000000000000" pitchFamily="2" charset="2"/>
              </a:rPr>
              <a:t>It may find some shortest paths with more than one edge.</a:t>
            </a:r>
            <a:endParaRPr lang="en-US" dirty="0">
              <a:sym typeface="Wingdings" panose="05000000000000000000" pitchFamily="2" charset="2"/>
            </a:endParaRPr>
          </a:p>
          <a:p>
            <a:pPr lvl="2"/>
            <a:r>
              <a:rPr lang="en-US" dirty="0">
                <a:sym typeface="Wingdings" panose="05000000000000000000" pitchFamily="2" charset="2"/>
              </a:rPr>
              <a:t>But you can’t count on it.</a:t>
            </a:r>
            <a:endParaRPr lang="en-US" dirty="0">
              <a:sym typeface="Wingdings" panose="05000000000000000000" pitchFamily="2" charset="2"/>
            </a:endParaRPr>
          </a:p>
          <a:p>
            <a:endParaRPr lang="en-US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7995"/>
    </mc:Choice>
    <mc:Fallback>
      <p:transition spd="slow" advTm="479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15962"/>
          </a:xfrm>
        </p:spPr>
        <p:txBody>
          <a:bodyPr>
            <a:normAutofit/>
          </a:bodyPr>
          <a:lstStyle/>
          <a:p>
            <a:r>
              <a:rPr lang="en-US" dirty="0"/>
              <a:t>Another View of Bellman-Ford (II)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371600"/>
            <a:ext cx="8229600" cy="4876800"/>
          </a:xfrm>
        </p:spPr>
        <p:txBody>
          <a:bodyPr>
            <a:normAutofit/>
          </a:bodyPr>
          <a:lstStyle/>
          <a:p>
            <a:r>
              <a:rPr lang="en-US" dirty="0"/>
              <a:t>After the second iteration, you’ve examined every edge twice, so if any shortest path from </a:t>
            </a:r>
            <a:r>
              <a:rPr lang="en-US" dirty="0" err="1"/>
              <a:t>s</a:t>
            </a:r>
            <a:r>
              <a:rPr lang="en-US" dirty="0" err="1">
                <a:sym typeface="Wingdings" panose="05000000000000000000" pitchFamily="2" charset="2"/>
              </a:rPr>
              <a:t>v</a:t>
            </a:r>
            <a:r>
              <a:rPr lang="en-US" dirty="0">
                <a:sym typeface="Wingdings" panose="05000000000000000000" pitchFamily="2" charset="2"/>
              </a:rPr>
              <a:t> has at most two edges, the algorithm has found it.</a:t>
            </a:r>
            <a:endParaRPr lang="en-US" dirty="0">
              <a:sym typeface="Wingdings" panose="05000000000000000000" pitchFamily="2" charset="2"/>
            </a:endParaRPr>
          </a:p>
          <a:p>
            <a:pPr lvl="1"/>
            <a:r>
              <a:rPr lang="en-US" dirty="0">
                <a:sym typeface="Wingdings" panose="05000000000000000000" pitchFamily="2" charset="2"/>
              </a:rPr>
              <a:t>May find some shortest paths with more than two edges</a:t>
            </a:r>
            <a:endParaRPr lang="en-US" dirty="0">
              <a:sym typeface="Wingdings" panose="05000000000000000000" pitchFamily="2" charset="2"/>
            </a:endParaRPr>
          </a:p>
          <a:p>
            <a:pPr lvl="2"/>
            <a:r>
              <a:rPr lang="en-US" dirty="0">
                <a:sym typeface="Wingdings" panose="05000000000000000000" pitchFamily="2" charset="2"/>
              </a:rPr>
              <a:t>But you can’t count on it.</a:t>
            </a:r>
            <a:endParaRPr lang="en-US" dirty="0">
              <a:sym typeface="Wingdings" panose="05000000000000000000" pitchFamily="2" charset="2"/>
            </a:endParaRPr>
          </a:p>
          <a:p>
            <a:r>
              <a:rPr lang="en-US" dirty="0"/>
              <a:t>After the third iteration, you’ve examined every edge thrice, so if any shortest path from </a:t>
            </a:r>
            <a:r>
              <a:rPr lang="en-US" dirty="0" err="1"/>
              <a:t>s</a:t>
            </a:r>
            <a:r>
              <a:rPr lang="en-US" dirty="0" err="1">
                <a:sym typeface="Wingdings" panose="05000000000000000000" pitchFamily="2" charset="2"/>
              </a:rPr>
              <a:t>v</a:t>
            </a:r>
            <a:r>
              <a:rPr lang="en-US" dirty="0">
                <a:sym typeface="Wingdings" panose="05000000000000000000" pitchFamily="2" charset="2"/>
              </a:rPr>
              <a:t> has at most three edges, the algorithm has found it.</a:t>
            </a:r>
            <a:endParaRPr lang="en-US" dirty="0">
              <a:sym typeface="Wingdings" panose="05000000000000000000" pitchFamily="2" charset="2"/>
            </a:endParaRPr>
          </a:p>
          <a:p>
            <a:pPr lvl="1"/>
            <a:r>
              <a:rPr lang="en-US" dirty="0">
                <a:sym typeface="Wingdings" panose="05000000000000000000" pitchFamily="2" charset="2"/>
              </a:rPr>
              <a:t>May find some shortest paths with more than three edges</a:t>
            </a:r>
            <a:endParaRPr lang="en-US" dirty="0">
              <a:sym typeface="Wingdings" panose="05000000000000000000" pitchFamily="2" charset="2"/>
            </a:endParaRPr>
          </a:p>
          <a:p>
            <a:pPr lvl="2"/>
            <a:r>
              <a:rPr lang="en-US" dirty="0">
                <a:sym typeface="Wingdings" panose="05000000000000000000" pitchFamily="2" charset="2"/>
              </a:rPr>
              <a:t>But you can’t count on it.</a:t>
            </a:r>
            <a:endParaRPr lang="en-US" dirty="0">
              <a:sym typeface="Wingdings" panose="05000000000000000000" pitchFamily="2" charset="2"/>
            </a:endParaRPr>
          </a:p>
          <a:p>
            <a:endParaRPr lang="en-US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6978"/>
    </mc:Choice>
    <mc:Fallback>
      <p:transition spd="slow" advTm="369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15962"/>
          </a:xfrm>
        </p:spPr>
        <p:txBody>
          <a:bodyPr>
            <a:normAutofit/>
          </a:bodyPr>
          <a:lstStyle/>
          <a:p>
            <a:r>
              <a:rPr lang="en-US" dirty="0"/>
              <a:t>Another View of Bellman-Ford (III)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371600"/>
            <a:ext cx="8229600" cy="4876800"/>
          </a:xfrm>
        </p:spPr>
        <p:txBody>
          <a:bodyPr>
            <a:normAutofit/>
          </a:bodyPr>
          <a:lstStyle/>
          <a:p>
            <a:r>
              <a:rPr lang="en-US" dirty="0"/>
              <a:t>…</a:t>
            </a:r>
            <a:endParaRPr lang="en-US" dirty="0"/>
          </a:p>
          <a:p>
            <a:r>
              <a:rPr lang="en-US" dirty="0"/>
              <a:t>After the (|V|-1)</a:t>
            </a:r>
            <a:r>
              <a:rPr lang="en-US" baseline="30000" dirty="0" err="1"/>
              <a:t>st</a:t>
            </a:r>
            <a:r>
              <a:rPr lang="en-US" dirty="0"/>
              <a:t> iteration, you’ve examined every edge |V|-1 times, so if any shortest path from </a:t>
            </a:r>
            <a:r>
              <a:rPr lang="en-US" dirty="0" err="1"/>
              <a:t>s</a:t>
            </a:r>
            <a:r>
              <a:rPr lang="en-US" dirty="0" err="1">
                <a:sym typeface="Wingdings" panose="05000000000000000000" pitchFamily="2" charset="2"/>
              </a:rPr>
              <a:t>v</a:t>
            </a:r>
            <a:r>
              <a:rPr lang="en-US" dirty="0">
                <a:sym typeface="Wingdings" panose="05000000000000000000" pitchFamily="2" charset="2"/>
              </a:rPr>
              <a:t> has at most |V|-1 edges, the algorithm has found it.</a:t>
            </a:r>
            <a:endParaRPr lang="en-US" dirty="0">
              <a:sym typeface="Wingdings" panose="05000000000000000000" pitchFamily="2" charset="2"/>
            </a:endParaRPr>
          </a:p>
          <a:p>
            <a:pPr lvl="1"/>
            <a:r>
              <a:rPr lang="en-US" dirty="0"/>
              <a:t>Since a shortest path has no cycles, this is the longest possible length of a shortest path</a:t>
            </a:r>
            <a:endParaRPr lang="en-US" dirty="0"/>
          </a:p>
          <a:p>
            <a:r>
              <a:rPr lang="en-US" dirty="0"/>
              <a:t>The algorithm has found the shortest path graph.</a:t>
            </a:r>
            <a:endParaRPr lang="en-US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1928"/>
    </mc:Choice>
    <mc:Fallback>
      <p:transition spd="slow" advTm="519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15962"/>
          </a:xfrm>
        </p:spPr>
        <p:txBody>
          <a:bodyPr>
            <a:normAutofit/>
          </a:bodyPr>
          <a:lstStyle/>
          <a:p>
            <a:r>
              <a:rPr lang="en-US" dirty="0"/>
              <a:t>Another View of Bellman-Ford (IV)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371600"/>
            <a:ext cx="8229600" cy="4876800"/>
          </a:xfrm>
        </p:spPr>
        <p:txBody>
          <a:bodyPr>
            <a:normAutofit/>
          </a:bodyPr>
          <a:lstStyle/>
          <a:p>
            <a:r>
              <a:rPr lang="en-US" sz="2400" dirty="0"/>
              <a:t>Run the algorithm one more iteration.  If the algorithm reduces the distance from </a:t>
            </a:r>
            <a:r>
              <a:rPr lang="en-US" sz="2400" i="1" dirty="0"/>
              <a:t>s</a:t>
            </a:r>
            <a:r>
              <a:rPr lang="en-US" sz="2400" dirty="0"/>
              <a:t> to any node, there is a negative-weight cycle in the graph.  (B </a:t>
            </a:r>
            <a:r>
              <a:rPr lang="en-US" sz="2400" dirty="0">
                <a:sym typeface="Wingdings" panose="05000000000000000000" pitchFamily="2" charset="2"/>
              </a:rPr>
              <a:t>  E)</a:t>
            </a:r>
            <a:endParaRPr lang="en-US" sz="2400" dirty="0"/>
          </a:p>
          <a:p>
            <a:endParaRPr lang="en-US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3312" y="2728912"/>
            <a:ext cx="2647076" cy="199548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8155"/>
    </mc:Choice>
    <mc:Fallback>
      <p:transition spd="slow" advTm="381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5170</Words>
  <Application>WPS Presentation</Application>
  <PresentationFormat>On-screen Show (4:3)</PresentationFormat>
  <Paragraphs>742</Paragraphs>
  <Slides>26</Slides>
  <Notes>2</Notes>
  <HiddenSlides>0</HiddenSlides>
  <MMClips>52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8" baseType="lpstr">
      <vt:lpstr>Arial</vt:lpstr>
      <vt:lpstr>SimSun</vt:lpstr>
      <vt:lpstr>Wingdings</vt:lpstr>
      <vt:lpstr>Symbol</vt:lpstr>
      <vt:lpstr>Courier New</vt:lpstr>
      <vt:lpstr>Symbol</vt:lpstr>
      <vt:lpstr>Calibri</vt:lpstr>
      <vt:lpstr>Microsoft YaHei</vt:lpstr>
      <vt:lpstr>Arial Unicode MS</vt:lpstr>
      <vt:lpstr>Consolas</vt:lpstr>
      <vt:lpstr>Times New Roman</vt:lpstr>
      <vt:lpstr>Office Theme</vt:lpstr>
      <vt:lpstr>Bellman Ford, Iteration 2-5</vt:lpstr>
      <vt:lpstr>Bellman Ford, Iteration 2-6</vt:lpstr>
      <vt:lpstr>Bellman Ford, Iteration 2-7</vt:lpstr>
      <vt:lpstr>Bellman Ford, Iteration 2-8</vt:lpstr>
      <vt:lpstr>Bellman Ford, Iteration 2 end</vt:lpstr>
      <vt:lpstr>Another View of Bellman-Ford (I)</vt:lpstr>
      <vt:lpstr>Another View of Bellman-Ford (II)</vt:lpstr>
      <vt:lpstr>Another View of Bellman-Ford (III)</vt:lpstr>
      <vt:lpstr>Another View of Bellman-Ford (IV)</vt:lpstr>
      <vt:lpstr>Bellman-Ford Running Time</vt:lpstr>
      <vt:lpstr>DAG Shortest Path</vt:lpstr>
      <vt:lpstr>DAG Shortest Path algorithm</vt:lpstr>
      <vt:lpstr>DAG- Quiz Example</vt:lpstr>
      <vt:lpstr>Lowest-Cost-First Search (Dijkstra’s Algorithm)</vt:lpstr>
      <vt:lpstr>LCFS/Dijkstra II</vt:lpstr>
      <vt:lpstr>LCFS/Dijkstra III</vt:lpstr>
      <vt:lpstr>LCFS/Dijkstra Example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Pseudocode:  full search [Djikstra]</vt:lpstr>
      <vt:lpstr>Pseudocode:  Goal Search</vt:lpstr>
      <vt:lpstr>LCFS/Dijkstra’s Algorithm, Running Time</vt:lpstr>
      <vt:lpstr>LCFS/Dijkstra’s Algorithm, Running Time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ICS 340</dc:title>
  <dc:creator>Administrator</dc:creator>
  <cp:lastModifiedBy>pink5</cp:lastModifiedBy>
  <cp:revision>92</cp:revision>
  <dcterms:created xsi:type="dcterms:W3CDTF">2015-02-02T20:26:00Z</dcterms:created>
  <dcterms:modified xsi:type="dcterms:W3CDTF">2021-05-07T03:10:02Z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1033-11.2.0.10114</vt:lpwstr>
  </property>
</Properties>
</file>